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333" r:id="rId3"/>
    <p:sldId id="257" r:id="rId4"/>
    <p:sldId id="343" r:id="rId5"/>
    <p:sldId id="258" r:id="rId6"/>
    <p:sldId id="262" r:id="rId7"/>
    <p:sldId id="324" r:id="rId8"/>
    <p:sldId id="325" r:id="rId9"/>
    <p:sldId id="327" r:id="rId10"/>
    <p:sldId id="326" r:id="rId11"/>
    <p:sldId id="259" r:id="rId12"/>
    <p:sldId id="263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6" r:id="rId22"/>
    <p:sldId id="268" r:id="rId23"/>
    <p:sldId id="288" r:id="rId24"/>
    <p:sldId id="287" r:id="rId25"/>
    <p:sldId id="297" r:id="rId26"/>
    <p:sldId id="298" r:id="rId27"/>
    <p:sldId id="269" r:id="rId28"/>
    <p:sldId id="271" r:id="rId29"/>
    <p:sldId id="299" r:id="rId30"/>
    <p:sldId id="300" r:id="rId31"/>
    <p:sldId id="303" r:id="rId32"/>
    <p:sldId id="301" r:id="rId33"/>
    <p:sldId id="302" r:id="rId34"/>
    <p:sldId id="272" r:id="rId35"/>
    <p:sldId id="304" r:id="rId36"/>
    <p:sldId id="305" r:id="rId37"/>
    <p:sldId id="306" r:id="rId38"/>
    <p:sldId id="307" r:id="rId39"/>
    <p:sldId id="334" r:id="rId40"/>
    <p:sldId id="335" r:id="rId41"/>
    <p:sldId id="273" r:id="rId42"/>
    <p:sldId id="328" r:id="rId43"/>
    <p:sldId id="329" r:id="rId44"/>
    <p:sldId id="330" r:id="rId45"/>
    <p:sldId id="331" r:id="rId46"/>
    <p:sldId id="332" r:id="rId47"/>
    <p:sldId id="344" r:id="rId48"/>
    <p:sldId id="274" r:id="rId49"/>
    <p:sldId id="308" r:id="rId50"/>
    <p:sldId id="309" r:id="rId51"/>
    <p:sldId id="310" r:id="rId52"/>
    <p:sldId id="275" r:id="rId53"/>
    <p:sldId id="311" r:id="rId54"/>
    <p:sldId id="317" r:id="rId55"/>
    <p:sldId id="276" r:id="rId56"/>
    <p:sldId id="319" r:id="rId57"/>
    <p:sldId id="318" r:id="rId58"/>
    <p:sldId id="320" r:id="rId59"/>
    <p:sldId id="314" r:id="rId60"/>
    <p:sldId id="279" r:id="rId61"/>
    <p:sldId id="315" r:id="rId62"/>
    <p:sldId id="313" r:id="rId63"/>
    <p:sldId id="316" r:id="rId64"/>
    <p:sldId id="282" r:id="rId65"/>
    <p:sldId id="321" r:id="rId66"/>
    <p:sldId id="322" r:id="rId67"/>
    <p:sldId id="283" r:id="rId68"/>
    <p:sldId id="323" r:id="rId69"/>
    <p:sldId id="277" r:id="rId70"/>
    <p:sldId id="337" r:id="rId71"/>
    <p:sldId id="338" r:id="rId72"/>
    <p:sldId id="339" r:id="rId73"/>
    <p:sldId id="340" r:id="rId74"/>
    <p:sldId id="278" r:id="rId75"/>
    <p:sldId id="342" r:id="rId76"/>
    <p:sldId id="34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WMT</a:t>
            </a:r>
            <a:r>
              <a:rPr lang="en-US" baseline="0" dirty="0"/>
              <a:t> ‘14 </a:t>
            </a:r>
            <a:r>
              <a:rPr lang="en-US" baseline="0" dirty="0" err="1"/>
              <a:t>En</a:t>
            </a:r>
            <a:r>
              <a:rPr lang="en-US" baseline="0" dirty="0"/>
              <a:t>-Fr </a:t>
            </a:r>
            <a:r>
              <a:rPr lang="en-US" dirty="0"/>
              <a:t>BLEU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 Score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Sheet1!$A$2:$A$6</c:f>
              <c:strCache>
                <c:ptCount val="5"/>
                <c:pt idx="0">
                  <c:v>Moses</c:v>
                </c:pt>
                <c:pt idx="1">
                  <c:v>Cho et al., 2014</c:v>
                </c:pt>
                <c:pt idx="2">
                  <c:v>Sutskever et al., 2014</c:v>
                </c:pt>
                <c:pt idx="3">
                  <c:v>Vaswani et al., 2017</c:v>
                </c:pt>
                <c:pt idx="4">
                  <c:v>Liu et al., 2020</c:v>
                </c:pt>
              </c:strCache>
            </c:str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33.299999999999997</c:v>
                </c:pt>
                <c:pt idx="1">
                  <c:v>34.64</c:v>
                </c:pt>
                <c:pt idx="2">
                  <c:v>34.81</c:v>
                </c:pt>
                <c:pt idx="3">
                  <c:v>41.8</c:v>
                </c:pt>
                <c:pt idx="4">
                  <c:v>46.4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AB-4141-8A7F-CAA1C9FA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4551008"/>
        <c:axId val="763631360"/>
      </c:scatterChart>
      <c:valAx>
        <c:axId val="10245510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3631360"/>
        <c:crossesAt val="30"/>
        <c:crossBetween val="midCat"/>
      </c:valAx>
      <c:valAx>
        <c:axId val="76363136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5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14-4A8A-B909-8BE644088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79-4A34-A7EB-167C7042E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0.23516</cdr:x>
      <cdr:y>0.69512</cdr:y>
    </cdr:from>
    <cdr:to>
      <cdr:x>0.34766</cdr:x>
      <cdr:y>0.74609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6BB800-ABCF-4A76-948B-7AE2F3944F96}"/>
            </a:ext>
          </a:extLst>
        </cdr:cNvPr>
        <cdr:cNvSpPr txBox="1"/>
      </cdr:nvSpPr>
      <cdr:spPr>
        <a:xfrm xmlns:a="http://schemas.openxmlformats.org/drawingml/2006/main">
          <a:off x="1911350" y="3766609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Cho et al., 2014</a:t>
          </a:r>
        </a:p>
      </cdr:txBody>
    </cdr:sp>
  </cdr:relSizeAnchor>
  <cdr:relSizeAnchor xmlns:cdr="http://schemas.openxmlformats.org/drawingml/2006/chartDrawing">
    <cdr:from>
      <cdr:x>0.09902</cdr:x>
      <cdr:y>0.76514</cdr:y>
    </cdr:from>
    <cdr:to>
      <cdr:x>0.21152</cdr:x>
      <cdr:y>0.81611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A2C9D67F-AB27-4E02-B4C4-D99588735DC8}"/>
            </a:ext>
          </a:extLst>
        </cdr:cNvPr>
        <cdr:cNvSpPr txBox="1"/>
      </cdr:nvSpPr>
      <cdr:spPr>
        <a:xfrm xmlns:a="http://schemas.openxmlformats.org/drawingml/2006/main">
          <a:off x="804863" y="4146021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Moses 2014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0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8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8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5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8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6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9/16/2021</a:t>
            </a:r>
          </a:p>
        </p:txBody>
      </p:sp>
    </p:spTree>
    <p:extLst>
      <p:ext uri="{BB962C8B-B14F-4D97-AF65-F5344CB8AC3E}">
        <p14:creationId xmlns:p14="http://schemas.microsoft.com/office/powerpoint/2010/main" val="42819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7F943-03D3-4888-82D4-16D10550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2474565"/>
            <a:ext cx="9402257" cy="35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6B7-A1A8-4AC1-9125-9E0CD2F8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B543-B323-4FB9-BB0C-9CD2DD0B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Neural Networks …. That are Deep!</a:t>
            </a:r>
          </a:p>
        </p:txBody>
      </p:sp>
    </p:spTree>
    <p:extLst>
      <p:ext uri="{BB962C8B-B14F-4D97-AF65-F5344CB8AC3E}">
        <p14:creationId xmlns:p14="http://schemas.microsoft.com/office/powerpoint/2010/main" val="312520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</a:t>
                </a:r>
              </a:p>
              <a:p>
                <a:r>
                  <a:rPr lang="en-US" dirty="0"/>
                  <a:t>Output: Y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6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Hello my name is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English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0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Hola, mi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nombre</a:t>
                </a:r>
                <a:r>
                  <a:rPr lang="en-US" dirty="0">
                    <a:solidFill>
                      <a:schemeClr val="accent4"/>
                    </a:solidFill>
                  </a:rPr>
                  <a:t> 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Spanish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9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Salut, je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m’appelle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French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1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Imanalla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nuqap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suti</a:t>
                </a:r>
                <a:r>
                  <a:rPr lang="en-US" dirty="0">
                    <a:solidFill>
                      <a:schemeClr val="accent4"/>
                    </a:solidFill>
                  </a:rPr>
                  <a:t> Murray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kan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7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9/16/2021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0A6D9-93B8-4460-AB06-C8BB938875CC}"/>
              </a:ext>
            </a:extLst>
          </p:cNvPr>
          <p:cNvSpPr txBox="1"/>
          <p:nvPr/>
        </p:nvSpPr>
        <p:spPr>
          <a:xfrm>
            <a:off x="6472238" y="5091113"/>
            <a:ext cx="547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were inspired by:</a:t>
            </a:r>
          </a:p>
          <a:p>
            <a:r>
              <a:rPr lang="en-US" dirty="0"/>
              <a:t>Kevin Duh, Shinji Watanabe, Marine </a:t>
            </a:r>
            <a:r>
              <a:rPr lang="en-US" dirty="0" err="1"/>
              <a:t>Carpaut</a:t>
            </a:r>
            <a:r>
              <a:rPr lang="en-US" dirty="0"/>
              <a:t>,</a:t>
            </a:r>
          </a:p>
          <a:p>
            <a:r>
              <a:rPr lang="en-US" dirty="0"/>
              <a:t>Graham </a:t>
            </a:r>
            <a:r>
              <a:rPr lang="en-US" dirty="0" err="1"/>
              <a:t>Neubig</a:t>
            </a:r>
            <a:r>
              <a:rPr lang="en-US" dirty="0"/>
              <a:t>,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3493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66F-DE89-4085-980A-990AEF3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A540-2DBB-4822-84AD-A824FF509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first tasks public thinks of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Speaker/Writer ID</a:t>
            </a:r>
          </a:p>
          <a:p>
            <a:r>
              <a:rPr lang="en-US" dirty="0"/>
              <a:t>Language ID</a:t>
            </a:r>
          </a:p>
          <a:p>
            <a:r>
              <a:rPr lang="en-US" dirty="0"/>
              <a:t>Phoneme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1204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D0FAAC-F63D-45D3-AEE7-35139A29C0E9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5C99E-BC32-4748-B1EE-3C338FA94E55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53827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3FEC6-7F04-4F51-AAA3-FCD73DDAEA19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46867-CFEA-4D1B-8ACC-494A25D4536D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0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1497D7-1CFE-4A16-8EDA-4E1F667B86D4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82608-C516-4ADF-8CC9-6F1937456525}"/>
              </a:ext>
            </a:extLst>
          </p:cNvPr>
          <p:cNvSpPr txBox="1"/>
          <p:nvPr/>
        </p:nvSpPr>
        <p:spPr>
          <a:xfrm>
            <a:off x="7671515" y="563582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8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37FFB7C-A2B7-4F0E-BEE0-0AF741ABE161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C74C62-107A-4FB6-93F7-FD9D611C379E}"/>
              </a:ext>
            </a:extLst>
          </p:cNvPr>
          <p:cNvSpPr txBox="1"/>
          <p:nvPr/>
        </p:nvSpPr>
        <p:spPr>
          <a:xfrm>
            <a:off x="7808890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/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𝑆𝑝𝑎𝑛𝑖𝑠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blipFill>
                <a:blip r:embed="rId4"/>
                <a:stretch>
                  <a:fillRect l="-2414" r="-27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/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𝐸𝑛𝑔𝑙𝑖𝑠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blipFill>
                <a:blip r:embed="rId5"/>
                <a:stretch>
                  <a:fillRect l="-2439" r="-278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4681931-BCBB-4199-B157-BCAD17BAA86D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16C5F-53D5-4344-8856-324714CB1418}"/>
              </a:ext>
            </a:extLst>
          </p:cNvPr>
          <p:cNvSpPr txBox="1"/>
          <p:nvPr/>
        </p:nvSpPr>
        <p:spPr>
          <a:xfrm>
            <a:off x="7783131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56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9CDF-EBE4-4156-A654-C6ECBDE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1.0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0.0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3D99CC-17AE-47B7-BACB-496F90935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422429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753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EDDA5F-961F-44F9-8B65-5484FAA46812}"/>
              </a:ext>
            </a:extLst>
          </p:cNvPr>
          <p:cNvSpPr/>
          <p:nvPr/>
        </p:nvSpPr>
        <p:spPr>
          <a:xfrm>
            <a:off x="5453439" y="2891508"/>
            <a:ext cx="5241702" cy="2413917"/>
          </a:xfrm>
          <a:custGeom>
            <a:avLst/>
            <a:gdLst>
              <a:gd name="connsiteX0" fmla="*/ 0 w 5241702"/>
              <a:gd name="connsiteY0" fmla="*/ 1949003 h 1949003"/>
              <a:gd name="connsiteX1" fmla="*/ 2228045 w 5241702"/>
              <a:gd name="connsiteY1" fmla="*/ 1794456 h 1949003"/>
              <a:gd name="connsiteX2" fmla="*/ 3339921 w 5241702"/>
              <a:gd name="connsiteY2" fmla="*/ 274749 h 1949003"/>
              <a:gd name="connsiteX3" fmla="*/ 5241702 w 5241702"/>
              <a:gd name="connsiteY3" fmla="*/ 0 h 194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702" h="1949003">
                <a:moveTo>
                  <a:pt x="0" y="1949003"/>
                </a:moveTo>
                <a:lnTo>
                  <a:pt x="2228045" y="1794456"/>
                </a:lnTo>
                <a:cubicBezTo>
                  <a:pt x="2784699" y="1515414"/>
                  <a:pt x="2837645" y="573825"/>
                  <a:pt x="3339921" y="274749"/>
                </a:cubicBezTo>
                <a:cubicBezTo>
                  <a:pt x="3842197" y="-24327"/>
                  <a:pt x="4736564" y="58670"/>
                  <a:pt x="52417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F0E4B6-2BE5-4D03-9DC2-C189B4A4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78864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064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885910" y="4086898"/>
            <a:ext cx="1214907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2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CBAA-2C89-49DD-8F38-B0BEB4C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044D-8B9F-4CC3-BA59-1E7754A2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 of Deep Learning on HLT</a:t>
            </a:r>
          </a:p>
          <a:p>
            <a:r>
              <a:rPr lang="en-US" dirty="0"/>
              <a:t>Intro to Deep Learning</a:t>
            </a:r>
          </a:p>
          <a:p>
            <a:r>
              <a:rPr lang="en-US" dirty="0"/>
              <a:t>What changed? Why recently?</a:t>
            </a:r>
          </a:p>
          <a:p>
            <a:r>
              <a:rPr lang="en-US" dirty="0"/>
              <a:t>Deep Learning in HLT</a:t>
            </a:r>
          </a:p>
          <a:p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Neuron Feed-Forward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4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73969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1132F2E-A97E-4C19-B1F5-56FC404FE3D4}"/>
              </a:ext>
            </a:extLst>
          </p:cNvPr>
          <p:cNvSpPr/>
          <p:nvPr/>
        </p:nvSpPr>
        <p:spPr>
          <a:xfrm>
            <a:off x="352581" y="106236"/>
            <a:ext cx="6413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2 Neuron Feed-Forward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𝑆𝑝𝑎𝑛𝑖𝑠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𝐸𝑛𝑔𝑙𝑖𝑠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92800-B97E-4046-BEBD-458C346A852A}"/>
              </a:ext>
            </a:extLst>
          </p:cNvPr>
          <p:cNvCxnSpPr>
            <a:cxnSpLocks/>
            <a:stCxn id="11" idx="0"/>
            <a:endCxn id="22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464-40EB-4625-B818-174133C79C11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FC5D1-73F4-41C8-8994-02F0D688E2C8}"/>
              </a:ext>
            </a:extLst>
          </p:cNvPr>
          <p:cNvSpPr/>
          <p:nvPr/>
        </p:nvSpPr>
        <p:spPr>
          <a:xfrm>
            <a:off x="4250028" y="854299"/>
            <a:ext cx="5950036" cy="1718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64B574-FFCF-4227-8325-4429CC6F1D3A}"/>
              </a:ext>
            </a:extLst>
          </p:cNvPr>
          <p:cNvSpPr/>
          <p:nvPr/>
        </p:nvSpPr>
        <p:spPr>
          <a:xfrm>
            <a:off x="1257198" y="1344597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Softmax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40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Training: Differentiable through it</a:t>
                </a:r>
              </a:p>
              <a:p>
                <a:r>
                  <a:rPr lang="en-US" dirty="0"/>
                  <a:t>Testing: Take the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45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562A-6772-428B-B69F-2B62FE01D9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Deep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6E8EFB-3A21-42BA-AEB8-FDFEA7D7B43F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DD0517-44BA-477C-9B42-F6A56B73DC7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7C0EF-6927-4F60-8A31-7B3E9576E739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ADBC8E-7E4F-4CC2-AE86-351C74606977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2AFBEE-6494-431E-8A98-1F828644611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4FE6E0-F8A2-481E-84D5-D56080B7E6AA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7F860-F7DA-40CB-A818-B08E40C358B1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F957D-9E16-4FFF-AF35-C3E1FAC600F9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B497A-20F2-42E6-AC92-C418F6526E8C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/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/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BE156-EB44-404B-95DC-B505DC7EA01A}"/>
              </a:ext>
            </a:extLst>
          </p:cNvPr>
          <p:cNvCxnSpPr>
            <a:cxnSpLocks/>
          </p:cNvCxnSpPr>
          <p:nvPr/>
        </p:nvCxnSpPr>
        <p:spPr>
          <a:xfrm flipV="1">
            <a:off x="5962901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475382-A335-4605-826B-167FBA2323DD}"/>
              </a:ext>
            </a:extLst>
          </p:cNvPr>
          <p:cNvCxnSpPr>
            <a:cxnSpLocks/>
          </p:cNvCxnSpPr>
          <p:nvPr/>
        </p:nvCxnSpPr>
        <p:spPr>
          <a:xfrm flipV="1">
            <a:off x="6014416" y="338041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D3621F-D84C-458D-AD03-517AB383E2AF}"/>
              </a:ext>
            </a:extLst>
          </p:cNvPr>
          <p:cNvCxnSpPr>
            <a:cxnSpLocks/>
          </p:cNvCxnSpPr>
          <p:nvPr/>
        </p:nvCxnSpPr>
        <p:spPr>
          <a:xfrm flipH="1" flipV="1">
            <a:off x="5962901" y="347713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DA3A3E-9EB8-4E30-93E7-CDCBA877AE37}"/>
              </a:ext>
            </a:extLst>
          </p:cNvPr>
          <p:cNvCxnSpPr>
            <a:cxnSpLocks/>
          </p:cNvCxnSpPr>
          <p:nvPr/>
        </p:nvCxnSpPr>
        <p:spPr>
          <a:xfrm flipV="1">
            <a:off x="8020664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4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0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32AF3F-FD27-4849-ACF7-406A89C89B9A}"/>
              </a:ext>
            </a:extLst>
          </p:cNvPr>
          <p:cNvSpPr txBox="1"/>
          <p:nvPr/>
        </p:nvSpPr>
        <p:spPr>
          <a:xfrm>
            <a:off x="1451579" y="3052763"/>
            <a:ext cx="189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like 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(-1.0, 1.0)</a:t>
            </a:r>
          </a:p>
        </p:txBody>
      </p:sp>
    </p:spTree>
    <p:extLst>
      <p:ext uri="{BB962C8B-B14F-4D97-AF65-F5344CB8AC3E}">
        <p14:creationId xmlns:p14="http://schemas.microsoft.com/office/powerpoint/2010/main" val="394654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/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blipFill>
                <a:blip r:embed="rId6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/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blipFill>
                <a:blip r:embed="rId7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6497CA-89DD-40D2-BAC6-E507EF5623FE}"/>
              </a:ext>
            </a:extLst>
          </p:cNvPr>
          <p:cNvCxnSpPr/>
          <p:nvPr/>
        </p:nvCxnSpPr>
        <p:spPr>
          <a:xfrm>
            <a:off x="553792" y="5108620"/>
            <a:ext cx="1841678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4FE869-D74B-485C-97C6-AFE6E06B8C45}"/>
              </a:ext>
            </a:extLst>
          </p:cNvPr>
          <p:cNvCxnSpPr>
            <a:cxnSpLocks/>
          </p:cNvCxnSpPr>
          <p:nvPr/>
        </p:nvCxnSpPr>
        <p:spPr>
          <a:xfrm flipH="1">
            <a:off x="2395470" y="3825025"/>
            <a:ext cx="1515415" cy="128359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63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</p:spTree>
    <p:extLst>
      <p:ext uri="{BB962C8B-B14F-4D97-AF65-F5344CB8AC3E}">
        <p14:creationId xmlns:p14="http://schemas.microsoft.com/office/powerpoint/2010/main" val="36241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2A30-38D3-441C-9155-40EE94CE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D5FD-57D3-4EE0-AD86-C831D5F7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  <a:p>
            <a:r>
              <a:rPr lang="en-US" dirty="0"/>
              <a:t>Modified n-gram precision metric for Machine Translation</a:t>
            </a:r>
          </a:p>
          <a:p>
            <a:r>
              <a:rPr lang="en-US" dirty="0"/>
              <a:t>0 – 100.0 (higher is better)</a:t>
            </a:r>
          </a:p>
          <a:p>
            <a:r>
              <a:rPr lang="en-US" dirty="0"/>
              <a:t>Reviewers generally like ~+1.0 gain over a baseline</a:t>
            </a:r>
          </a:p>
        </p:txBody>
      </p:sp>
    </p:spTree>
    <p:extLst>
      <p:ext uri="{BB962C8B-B14F-4D97-AF65-F5344CB8AC3E}">
        <p14:creationId xmlns:p14="http://schemas.microsoft.com/office/powerpoint/2010/main" val="384888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3FB-353C-442F-8F31-008E1BF0C1DD}"/>
              </a:ext>
            </a:extLst>
          </p:cNvPr>
          <p:cNvSpPr txBox="1"/>
          <p:nvPr/>
        </p:nvSpPr>
        <p:spPr>
          <a:xfrm>
            <a:off x="90488" y="3851517"/>
            <a:ext cx="32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Cols: Number of neurons in layer</a:t>
            </a:r>
          </a:p>
        </p:txBody>
      </p:sp>
    </p:spTree>
    <p:extLst>
      <p:ext uri="{BB962C8B-B14F-4D97-AF65-F5344CB8AC3E}">
        <p14:creationId xmlns:p14="http://schemas.microsoft.com/office/powerpoint/2010/main" val="35412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48F-3DCC-4441-8415-61F3DCA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DAA1-99E0-483F-BBD1-A3713742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9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F2A8C-7F4B-4C46-B18F-023E7A66110D}"/>
              </a:ext>
            </a:extLst>
          </p:cNvPr>
          <p:cNvSpPr/>
          <p:nvPr/>
        </p:nvSpPr>
        <p:spPr>
          <a:xfrm>
            <a:off x="5511854" y="405806"/>
            <a:ext cx="2254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GPUs!</a:t>
            </a:r>
          </a:p>
        </p:txBody>
      </p:sp>
    </p:spTree>
    <p:extLst>
      <p:ext uri="{BB962C8B-B14F-4D97-AF65-F5344CB8AC3E}">
        <p14:creationId xmlns:p14="http://schemas.microsoft.com/office/powerpoint/2010/main" val="560259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Murray and Chiang, 2015</a:t>
            </a:r>
          </a:p>
          <a:p>
            <a:r>
              <a:rPr lang="en-US" dirty="0"/>
              <a:t>5-gram Language Model ~28 Days CPU (Grid restrictions)</a:t>
            </a:r>
          </a:p>
          <a:p>
            <a:r>
              <a:rPr lang="en-US" dirty="0"/>
              <a:t>Today ~Couple of hours GPU</a:t>
            </a:r>
          </a:p>
        </p:txBody>
      </p:sp>
    </p:spTree>
    <p:extLst>
      <p:ext uri="{BB962C8B-B14F-4D97-AF65-F5344CB8AC3E}">
        <p14:creationId xmlns:p14="http://schemas.microsoft.com/office/powerpoint/2010/main" val="17831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5122" name="Picture 2" descr="https://upload.wikimedia.org/wikipedia/commons/7/7c/Hilbert_InfoGrowth.png">
            <a:extLst>
              <a:ext uri="{FF2B5EF4-FFF2-40B4-BE49-F238E27FC236}">
                <a16:creationId xmlns:a16="http://schemas.microsoft.com/office/drawing/2014/main" id="{56A16783-9777-493E-9CE6-F39BAEC0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958578"/>
            <a:ext cx="6234112" cy="46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2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10242" name="Picture 2" descr="IDC Datasphere growth">
            <a:extLst>
              <a:ext uri="{FF2B5EF4-FFF2-40B4-BE49-F238E27FC236}">
                <a16:creationId xmlns:a16="http://schemas.microsoft.com/office/drawing/2014/main" id="{E159FE16-EEEC-4E71-AFCC-3BC36C1C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66913"/>
            <a:ext cx="91440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773EE-E630-4986-B7F9-9F65BDC51E5E}"/>
              </a:ext>
            </a:extLst>
          </p:cNvPr>
          <p:cNvSpPr txBox="1"/>
          <p:nvPr/>
        </p:nvSpPr>
        <p:spPr>
          <a:xfrm>
            <a:off x="10740421" y="5727475"/>
            <a:ext cx="13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Forbes, 2018</a:t>
            </a:r>
          </a:p>
        </p:txBody>
      </p:sp>
    </p:spTree>
    <p:extLst>
      <p:ext uri="{BB962C8B-B14F-4D97-AF65-F5344CB8AC3E}">
        <p14:creationId xmlns:p14="http://schemas.microsoft.com/office/powerpoint/2010/main" val="55055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</p:spTree>
    <p:extLst>
      <p:ext uri="{BB962C8B-B14F-4D97-AF65-F5344CB8AC3E}">
        <p14:creationId xmlns:p14="http://schemas.microsoft.com/office/powerpoint/2010/main" val="2512937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pic>
        <p:nvPicPr>
          <p:cNvPr id="2050" name="Picture 2" descr="Damn you Autocorrect - Damn You Snow! | Meme Generator">
            <a:extLst>
              <a:ext uri="{FF2B5EF4-FFF2-40B4-BE49-F238E27FC236}">
                <a16:creationId xmlns:a16="http://schemas.microsoft.com/office/drawing/2014/main" id="{0B896FBE-5578-4CC1-A25E-B650F3DF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16" y="2172542"/>
            <a:ext cx="4397397" cy="32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AF0A-E6B7-42C0-AB84-B48567BD0F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038" y="223838"/>
            <a:ext cx="9604375" cy="1049337"/>
          </a:xfrm>
        </p:spPr>
        <p:txBody>
          <a:bodyPr/>
          <a:lstStyle/>
          <a:p>
            <a:r>
              <a:rPr lang="en-US" dirty="0"/>
              <a:t>Impact of Deep Learning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D66662-7AA8-491C-AC38-EC15486FF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013898"/>
              </p:ext>
            </p:extLst>
          </p:nvPr>
        </p:nvGraphicFramePr>
        <p:xfrm>
          <a:off x="2112962" y="6148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4500563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Sutsekver</a:t>
            </a:r>
            <a:r>
              <a:rPr lang="en-US" sz="1100" dirty="0"/>
              <a:t> et al, 2014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2434431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Vaswani et al.,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A9911-BA7A-48E0-930D-1D9D428D54DB}"/>
              </a:ext>
            </a:extLst>
          </p:cNvPr>
          <p:cNvSpPr txBox="1"/>
          <p:nvPr/>
        </p:nvSpPr>
        <p:spPr>
          <a:xfrm>
            <a:off x="1243793" y="30596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BLEU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E91DB7B7-E31B-4200-B821-E5B3A7FCC6F2}"/>
              </a:ext>
            </a:extLst>
          </p:cNvPr>
          <p:cNvSpPr txBox="1"/>
          <p:nvPr/>
        </p:nvSpPr>
        <p:spPr>
          <a:xfrm>
            <a:off x="7834313" y="1352287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Liu et al., 2020</a:t>
            </a:r>
          </a:p>
        </p:txBody>
      </p:sp>
    </p:spTree>
    <p:extLst>
      <p:ext uri="{BB962C8B-B14F-4D97-AF65-F5344CB8AC3E}">
        <p14:creationId xmlns:p14="http://schemas.microsoft.com/office/powerpoint/2010/main" val="278105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20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Historically: vocab, V</a:t>
            </a:r>
          </a:p>
          <a:p>
            <a:r>
              <a:rPr lang="en-US" dirty="0"/>
              <a:t>n-gram language model was |</a:t>
            </a:r>
            <a:r>
              <a:rPr lang="en-US" dirty="0" err="1"/>
              <a:t>V|</a:t>
            </a:r>
            <a:r>
              <a:rPr lang="en-US" baseline="30000" dirty="0" err="1"/>
              <a:t>n</a:t>
            </a:r>
            <a:endParaRPr lang="en-US" baseline="30000" dirty="0"/>
          </a:p>
          <a:p>
            <a:r>
              <a:rPr lang="en-US" dirty="0"/>
              <a:t>Data Sparsity issues (5-gram was common)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035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82F6A-106B-4289-AB95-57FBE0475B91}"/>
              </a:ext>
            </a:extLst>
          </p:cNvPr>
          <p:cNvSpPr/>
          <p:nvPr/>
        </p:nvSpPr>
        <p:spPr>
          <a:xfrm rot="20607697">
            <a:off x="3290664" y="3399991"/>
            <a:ext cx="654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00"/>
                </a:highlight>
              </a:rPr>
              <a:t>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0972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E4B-FE6A-4035-85CD-91D2CF6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6A9B-E761-43E0-9480-C7E989E8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Schuster and </a:t>
            </a:r>
            <a:r>
              <a:rPr lang="en-US" dirty="0" err="1"/>
              <a:t>Paliwal</a:t>
            </a:r>
            <a:r>
              <a:rPr lang="en-US" dirty="0"/>
              <a:t>,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55832-67A9-4B4D-A796-3F12595F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2506904"/>
            <a:ext cx="8221014" cy="3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8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  <a:p>
            <a:r>
              <a:rPr lang="en-US" dirty="0"/>
              <a:t>Cell</a:t>
            </a:r>
          </a:p>
          <a:p>
            <a:r>
              <a:rPr lang="en-US" dirty="0"/>
              <a:t>Input Gate</a:t>
            </a:r>
          </a:p>
          <a:p>
            <a:r>
              <a:rPr lang="en-US" dirty="0"/>
              <a:t>Output Gate</a:t>
            </a:r>
          </a:p>
          <a:p>
            <a:r>
              <a:rPr lang="en-US" dirty="0"/>
              <a:t>Forget Gate</a:t>
            </a:r>
          </a:p>
          <a:p>
            <a:r>
              <a:rPr lang="de-DE" dirty="0"/>
              <a:t>S. Hochreiter and J. Schmidhuber, 1997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04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https://colah.github.io/posts/2015-08-Understanding-LSTMs/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C74F-D9E8-4C9A-8531-26B70D9E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4" y="2789853"/>
            <a:ext cx="7478332" cy="29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0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8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0387-1B04-4E72-AF72-109260F8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4" y="2632894"/>
            <a:ext cx="4939622" cy="32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E26A-5656-4CB7-A360-F66E636F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6A85-5DCC-4628-806B-BA99FDB0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Sentence, f: “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hambre</a:t>
            </a:r>
            <a:r>
              <a:rPr lang="en-US" dirty="0"/>
              <a:t>”</a:t>
            </a:r>
          </a:p>
          <a:p>
            <a:r>
              <a:rPr lang="en-US" dirty="0"/>
              <a:t>Target Sentence, e: “I am hungry”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……..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68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599795"/>
            <a:ext cx="9431628" cy="44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0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8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F7338-6878-4656-A328-5EBCEF3B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3" y="2956316"/>
            <a:ext cx="4752015" cy="16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2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2833187"/>
            <a:ext cx="8452834" cy="27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77" y="2833187"/>
            <a:ext cx="8452834" cy="27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CF80A-9EA8-46C7-A4AE-FE3F677A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3344195"/>
            <a:ext cx="6316952" cy="22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9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1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63C0A-58F9-49DC-A79F-9DAF1F5B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3093528"/>
            <a:ext cx="4459051" cy="24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9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1703-A4BE-4CA3-99CB-EB388113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7" y="2803317"/>
            <a:ext cx="4649598" cy="2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r>
              <a:rPr lang="en-US" dirty="0"/>
              <a:t>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2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B551-99F8-4232-81D0-A54DA0E5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7" y="2698987"/>
            <a:ext cx="6416205" cy="3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1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082D-0841-47FA-8ED7-3B3AB804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Devlin et al., 2018</a:t>
            </a:r>
          </a:p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Masked Language Model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2119334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6DF3-ACF9-4EBA-ACA4-B816AEF0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2014 Best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BAC1A-701C-454B-A87E-071638D7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5" y="1467898"/>
            <a:ext cx="5968277" cy="4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392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83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DDE33-2BB2-4B89-BE0C-65BE94999AEF}"/>
              </a:ext>
            </a:extLst>
          </p:cNvPr>
          <p:cNvSpPr/>
          <p:nvPr/>
        </p:nvSpPr>
        <p:spPr>
          <a:xfrm>
            <a:off x="415508" y="10715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__________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_______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060B2-85E9-4860-8675-7FAC7DF13DA8}"/>
              </a:ext>
            </a:extLst>
          </p:cNvPr>
          <p:cNvSpPr/>
          <p:nvPr/>
        </p:nvSpPr>
        <p:spPr>
          <a:xfrm>
            <a:off x="3243263" y="5610225"/>
            <a:ext cx="15668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74CC2-D4E9-4E77-B00E-334DD6ACC208}"/>
              </a:ext>
            </a:extLst>
          </p:cNvPr>
          <p:cNvSpPr/>
          <p:nvPr/>
        </p:nvSpPr>
        <p:spPr>
          <a:xfrm>
            <a:off x="9591675" y="5610225"/>
            <a:ext cx="11477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4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8B2AC-3E1D-4C14-85C1-B5B8DFFD6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45CC-92B1-47C7-AA0B-7460A5CB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391655"/>
            <a:ext cx="9753294" cy="54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5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3532-6AE8-40C9-903D-C3862A7C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et al., 2020</a:t>
            </a:r>
          </a:p>
          <a:p>
            <a:r>
              <a:rPr lang="en-US" dirty="0"/>
              <a:t>Auto-Regressive (Looks to previous context)</a:t>
            </a:r>
          </a:p>
        </p:txBody>
      </p:sp>
    </p:spTree>
    <p:extLst>
      <p:ext uri="{BB962C8B-B14F-4D97-AF65-F5344CB8AC3E}">
        <p14:creationId xmlns:p14="http://schemas.microsoft.com/office/powerpoint/2010/main" val="3676469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EB0D-599C-4F87-A207-2AA961F8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88" y="2085406"/>
            <a:ext cx="7411823" cy="45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9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40A56A-2B1F-4CF9-923F-44853F8B3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WMT ‘14 MT</a:t>
            </a:r>
          </a:p>
          <a:p>
            <a:r>
              <a:rPr lang="en-US" dirty="0" err="1"/>
              <a:t>SacreBLEU</a:t>
            </a:r>
            <a:r>
              <a:rPr lang="en-US" dirty="0"/>
              <a:t> (proper eval)</a:t>
            </a:r>
          </a:p>
          <a:p>
            <a:r>
              <a:rPr lang="en-US" dirty="0"/>
              <a:t>Trained only on English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73BBF-077E-4A0A-A2D4-880BE0DE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0" y="1947633"/>
            <a:ext cx="451548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04570-787D-4272-A237-A17D2823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6" y="2558690"/>
            <a:ext cx="8713721" cy="32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3E96-0B42-4E40-BDCE-F9D289F2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2589254"/>
            <a:ext cx="8686800" cy="31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90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1501</TotalTime>
  <Words>1318</Words>
  <Application>Microsoft Office PowerPoint</Application>
  <PresentationFormat>Widescreen</PresentationFormat>
  <Paragraphs>334</Paragraphs>
  <Slides>76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Cambria Math</vt:lpstr>
      <vt:lpstr>Gill Sans MT</vt:lpstr>
      <vt:lpstr>inherit</vt:lpstr>
      <vt:lpstr>Gallery</vt:lpstr>
      <vt:lpstr>EN. 601.647/667 Introduction to HLT Deep Learning</vt:lpstr>
      <vt:lpstr>EN. 601.647/667 Introduction to HLT Deep Learning</vt:lpstr>
      <vt:lpstr>Agenda</vt:lpstr>
      <vt:lpstr>Quick Aside</vt:lpstr>
      <vt:lpstr>Impact of Deep Learning</vt:lpstr>
      <vt:lpstr>Cats!</vt:lpstr>
      <vt:lpstr>ACL 2014 Best Paper</vt:lpstr>
      <vt:lpstr>Is Neural Machine Translation Ready for Deployment?</vt:lpstr>
      <vt:lpstr>Is Neural Machine Translation Ready for Deployment?</vt:lpstr>
      <vt:lpstr>Is Neural Machine Translation Ready for Deployment?</vt:lpstr>
      <vt:lpstr>Deep Learning BackGround</vt:lpstr>
      <vt:lpstr>Supervised Learning</vt:lpstr>
      <vt:lpstr>Supervised Learning (Language ID)</vt:lpstr>
      <vt:lpstr>Supervised Learning (Language ID)</vt:lpstr>
      <vt:lpstr>Supervised Learning (Language ID)</vt:lpstr>
      <vt:lpstr>Supervised Learning (Language ID)</vt:lpstr>
      <vt:lpstr>Supervised Learning (Speech Recognition)</vt:lpstr>
      <vt:lpstr>Supervised Learning (Speech Recognition)</vt:lpstr>
      <vt:lpstr>Supervised Learning (Machine Translation)</vt:lpstr>
      <vt:lpstr>Supervised Learning (Machine Translation)</vt:lpstr>
      <vt:lpstr>Classification</vt:lpstr>
      <vt:lpstr>Binary Classification</vt:lpstr>
      <vt:lpstr>Binary Classification</vt:lpstr>
      <vt:lpstr>Binary Classification</vt:lpstr>
      <vt:lpstr>Linear Models</vt:lpstr>
      <vt:lpstr>Linear Models</vt:lpstr>
      <vt:lpstr>Perceptron</vt:lpstr>
      <vt:lpstr>Logistic Regression</vt:lpstr>
      <vt:lpstr>Logistic Regression</vt:lpstr>
      <vt:lpstr>2 Neuron Feed-Forward</vt:lpstr>
      <vt:lpstr>PowerPoint Presentation</vt:lpstr>
      <vt:lpstr>Softmax</vt:lpstr>
      <vt:lpstr>Softmax</vt:lpstr>
      <vt:lpstr>Deep</vt:lpstr>
      <vt:lpstr>Other Non-Linearities</vt:lpstr>
      <vt:lpstr>Other Non-Linearities</vt:lpstr>
      <vt:lpstr>Other Non-Linearities</vt:lpstr>
      <vt:lpstr>Tensors!</vt:lpstr>
      <vt:lpstr>Tensors!</vt:lpstr>
      <vt:lpstr>Tensors!</vt:lpstr>
      <vt:lpstr>Why now? (Last 10 years)</vt:lpstr>
      <vt:lpstr>Cats!</vt:lpstr>
      <vt:lpstr>Cats!</vt:lpstr>
      <vt:lpstr>Cats!</vt:lpstr>
      <vt:lpstr>Why Now? (Last 10 Years)</vt:lpstr>
      <vt:lpstr>Why Now? (Last 10 Years)</vt:lpstr>
      <vt:lpstr>Why Now? (Last 10 Years)</vt:lpstr>
      <vt:lpstr>Language Models</vt:lpstr>
      <vt:lpstr>Language Models</vt:lpstr>
      <vt:lpstr>Language Models</vt:lpstr>
      <vt:lpstr>Language Models</vt:lpstr>
      <vt:lpstr>RNN LMs</vt:lpstr>
      <vt:lpstr>RNN LMs</vt:lpstr>
      <vt:lpstr>BRNN</vt:lpstr>
      <vt:lpstr>LSTMS</vt:lpstr>
      <vt:lpstr>LSTMS</vt:lpstr>
      <vt:lpstr>Bi-LSTM</vt:lpstr>
      <vt:lpstr>Bi-LSTM</vt:lpstr>
      <vt:lpstr>Machine Translation</vt:lpstr>
      <vt:lpstr>Machine Translation</vt:lpstr>
      <vt:lpstr>Machine Translation</vt:lpstr>
      <vt:lpstr>Machine Translation</vt:lpstr>
      <vt:lpstr>Machine Translation</vt:lpstr>
      <vt:lpstr>Attention</vt:lpstr>
      <vt:lpstr>Attention</vt:lpstr>
      <vt:lpstr>Attention</vt:lpstr>
      <vt:lpstr>Attention is All You Need</vt:lpstr>
      <vt:lpstr>Attention is All You Need</vt:lpstr>
      <vt:lpstr>BERT</vt:lpstr>
      <vt:lpstr>BERT</vt:lpstr>
      <vt:lpstr>BERT</vt:lpstr>
      <vt:lpstr>BERT</vt:lpstr>
      <vt:lpstr>BERT</vt:lpstr>
      <vt:lpstr>GPT-3</vt:lpstr>
      <vt:lpstr>GPT-3</vt:lpstr>
      <vt:lpstr>GPT-3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 601.647/667 Introduction to Human Language Technology Deep Learning</dc:title>
  <dc:creator>Kenton Murray</dc:creator>
  <cp:lastModifiedBy>Kenton Murray</cp:lastModifiedBy>
  <cp:revision>66</cp:revision>
  <dcterms:created xsi:type="dcterms:W3CDTF">2021-09-14T17:08:00Z</dcterms:created>
  <dcterms:modified xsi:type="dcterms:W3CDTF">2021-09-16T14:50:02Z</dcterms:modified>
</cp:coreProperties>
</file>